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Ligh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Ligh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Light-italic.fntdata"/><Relationship Id="rId6" Type="http://schemas.openxmlformats.org/officeDocument/2006/relationships/slide" Target="slides/slide1.xml"/><Relationship Id="rId18" Type="http://schemas.openxmlformats.org/officeDocument/2006/relationships/font" Target="fonts/Roboto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 name="Shape 10"/>
        <p:cNvGrpSpPr/>
        <p:nvPr/>
      </p:nvGrpSpPr>
      <p:grpSpPr>
        <a:xfrm>
          <a:off x="0" y="0"/>
          <a:ext cx="0" cy="0"/>
          <a:chOff x="0" y="0"/>
          <a:chExt cx="0" cy="0"/>
        </a:xfrm>
      </p:grpSpPr>
      <p:sp>
        <p:nvSpPr>
          <p:cNvPr id="11" name="Google Shape;11;g5cb8d7a5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 name="Google Shape;12;g5cb8d7a5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cb8d7a5c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cb8d7a5c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cb8d7a5c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cb8d7a5c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 name="Shape 18"/>
        <p:cNvGrpSpPr/>
        <p:nvPr/>
      </p:nvGrpSpPr>
      <p:grpSpPr>
        <a:xfrm>
          <a:off x="0" y="0"/>
          <a:ext cx="0" cy="0"/>
          <a:chOff x="0" y="0"/>
          <a:chExt cx="0" cy="0"/>
        </a:xfrm>
      </p:grpSpPr>
      <p:sp>
        <p:nvSpPr>
          <p:cNvPr id="19" name="Google Shape;19;g5cb7a52ec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 name="Google Shape;20;g5cb7a52ec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g5cb7a52e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5cb7a52e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g5cb8d7a5c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5cb8d7a5c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cb8d7a5c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cb8d7a5c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cb8d7a5c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cb8d7a5c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cb8d7a5c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cb8d7a5c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cb8d7a5c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cb8d7a5c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cb8d7a5c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cb8d7a5c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rgbClr val="D9D9D9"/>
        </a:solidFill>
      </p:bgPr>
    </p:bg>
    <p:spTree>
      <p:nvGrpSpPr>
        <p:cNvPr id="6" name="Shape 6"/>
        <p:cNvGrpSpPr/>
        <p:nvPr/>
      </p:nvGrpSpPr>
      <p:grpSpPr>
        <a:xfrm>
          <a:off x="0" y="0"/>
          <a:ext cx="0" cy="0"/>
          <a:chOff x="0" y="0"/>
          <a:chExt cx="0" cy="0"/>
        </a:xfrm>
      </p:grpSpPr>
      <p:pic>
        <p:nvPicPr>
          <p:cNvPr id="7" name="Google Shape;7;p2"/>
          <p:cNvPicPr preferRelativeResize="0"/>
          <p:nvPr/>
        </p:nvPicPr>
        <p:blipFill>
          <a:blip r:embed="rId2">
            <a:alphaModFix/>
          </a:blip>
          <a:stretch>
            <a:fillRect/>
          </a:stretch>
        </p:blipFill>
        <p:spPr>
          <a:xfrm>
            <a:off x="153975" y="170975"/>
            <a:ext cx="1289825" cy="198250"/>
          </a:xfrm>
          <a:prstGeom prst="rect">
            <a:avLst/>
          </a:prstGeom>
          <a:noFill/>
          <a:ln>
            <a:noFill/>
          </a:ln>
        </p:spPr>
      </p:pic>
      <p:sp>
        <p:nvSpPr>
          <p:cNvPr id="8" name="Google Shape;8;p2"/>
          <p:cNvSpPr txBox="1"/>
          <p:nvPr/>
        </p:nvSpPr>
        <p:spPr>
          <a:xfrm>
            <a:off x="5058375" y="57225"/>
            <a:ext cx="3981000" cy="31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666666"/>
                </a:solidFill>
                <a:latin typeface="Roboto Light"/>
                <a:ea typeface="Roboto Light"/>
                <a:cs typeface="Roboto Light"/>
                <a:sym typeface="Roboto Light"/>
              </a:rPr>
              <a:t>Working with Dahlstrom BIM Moulding Profiles in Revit</a:t>
            </a:r>
            <a:endParaRPr sz="1000">
              <a:solidFill>
                <a:srgbClr val="666666"/>
              </a:solidFill>
              <a:latin typeface="Roboto Light"/>
              <a:ea typeface="Roboto Light"/>
              <a:cs typeface="Roboto Light"/>
              <a:sym typeface="Roboto Light"/>
            </a:endParaRPr>
          </a:p>
        </p:txBody>
      </p:sp>
      <p:sp>
        <p:nvSpPr>
          <p:cNvPr id="9" name="Google Shape;9;p2"/>
          <p:cNvSpPr txBox="1"/>
          <p:nvPr/>
        </p:nvSpPr>
        <p:spPr>
          <a:xfrm rot="-5400000">
            <a:off x="6995475" y="1566650"/>
            <a:ext cx="2949000" cy="34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solidFill>
                  <a:srgbClr val="CCCCCC"/>
                </a:solidFill>
              </a:rPr>
              <a:t>GUIDE</a:t>
            </a:r>
            <a:endParaRPr b="1" sz="4800">
              <a:solidFill>
                <a:srgbClr val="CCCCC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hyperlink" Target="https://rogerschroeder.com/All%20Profiles.zi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Uml6wQqmm8A"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agh7wP51c1U"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rogerschroeder.com/All%20Profiles.zip" TargetMode="External"/><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hyperlink" Target="https://rogerschroeder.com/All%20Profiles.z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a6DUvBXPV7E"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nyxJREA1D6I"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G1hauvm2lAY"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8mZ4F3-00_4"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 name="Shape 13"/>
        <p:cNvGrpSpPr/>
        <p:nvPr/>
      </p:nvGrpSpPr>
      <p:grpSpPr>
        <a:xfrm>
          <a:off x="0" y="0"/>
          <a:ext cx="0" cy="0"/>
          <a:chOff x="0" y="0"/>
          <a:chExt cx="0" cy="0"/>
        </a:xfrm>
      </p:grpSpPr>
      <p:pic>
        <p:nvPicPr>
          <p:cNvPr id="14" name="Google Shape;14;p3"/>
          <p:cNvPicPr preferRelativeResize="0"/>
          <p:nvPr/>
        </p:nvPicPr>
        <p:blipFill>
          <a:blip r:embed="rId3">
            <a:alphaModFix/>
          </a:blip>
          <a:stretch>
            <a:fillRect/>
          </a:stretch>
        </p:blipFill>
        <p:spPr>
          <a:xfrm>
            <a:off x="3354000" y="1132025"/>
            <a:ext cx="4921149" cy="3215550"/>
          </a:xfrm>
          <a:prstGeom prst="rect">
            <a:avLst/>
          </a:prstGeom>
          <a:noFill/>
          <a:ln>
            <a:noFill/>
          </a:ln>
          <a:effectLst>
            <a:outerShdw blurRad="214313" rotWithShape="0" algn="bl" dir="2340000" dist="85725">
              <a:srgbClr val="000000">
                <a:alpha val="50000"/>
              </a:srgbClr>
            </a:outerShdw>
          </a:effectLst>
        </p:spPr>
      </p:pic>
      <p:pic>
        <p:nvPicPr>
          <p:cNvPr id="15" name="Google Shape;15;p3"/>
          <p:cNvPicPr preferRelativeResize="0"/>
          <p:nvPr/>
        </p:nvPicPr>
        <p:blipFill>
          <a:blip r:embed="rId4">
            <a:alphaModFix/>
          </a:blip>
          <a:stretch>
            <a:fillRect/>
          </a:stretch>
        </p:blipFill>
        <p:spPr>
          <a:xfrm>
            <a:off x="777175" y="2667375"/>
            <a:ext cx="2051250" cy="1680200"/>
          </a:xfrm>
          <a:prstGeom prst="rect">
            <a:avLst/>
          </a:prstGeom>
          <a:noFill/>
          <a:ln>
            <a:noFill/>
          </a:ln>
          <a:effectLst>
            <a:outerShdw blurRad="214313" rotWithShape="0" algn="bl" dir="5400000" dist="142875">
              <a:srgbClr val="000000">
                <a:alpha val="50000"/>
              </a:srgbClr>
            </a:outerShdw>
          </a:effectLst>
        </p:spPr>
      </p:pic>
      <p:sp>
        <p:nvSpPr>
          <p:cNvPr id="16" name="Google Shape;16;p3"/>
          <p:cNvSpPr txBox="1"/>
          <p:nvPr/>
        </p:nvSpPr>
        <p:spPr>
          <a:xfrm>
            <a:off x="675400" y="1006925"/>
            <a:ext cx="2402400" cy="13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rPr>
              <a:t>This guide provides information on applying Dahlstrom metal mouldings to common architectural elements allowing designers to evaluate trim options in the BIM model. It (this guide) specifically uses the Revit modeling environment.</a:t>
            </a:r>
            <a:endParaRPr sz="800">
              <a:solidFill>
                <a:srgbClr val="434343"/>
              </a:solidFill>
            </a:endParaRPr>
          </a:p>
          <a:p>
            <a:pPr indent="0" lvl="0" marL="0" rtl="0" algn="l">
              <a:spcBef>
                <a:spcPts val="0"/>
              </a:spcBef>
              <a:spcAft>
                <a:spcPts val="0"/>
              </a:spcAft>
              <a:buNone/>
            </a:pPr>
            <a:r>
              <a:t/>
            </a:r>
            <a:endParaRPr sz="800">
              <a:solidFill>
                <a:srgbClr val="434343"/>
              </a:solidFill>
            </a:endParaRPr>
          </a:p>
          <a:p>
            <a:pPr indent="0" lvl="0" marL="0" rtl="0" algn="l">
              <a:spcBef>
                <a:spcPts val="0"/>
              </a:spcBef>
              <a:spcAft>
                <a:spcPts val="0"/>
              </a:spcAft>
              <a:buNone/>
            </a:pPr>
            <a:r>
              <a:rPr lang="en" sz="800">
                <a:solidFill>
                  <a:srgbClr val="434343"/>
                </a:solidFill>
              </a:rPr>
              <a:t>Note: Application of metal mouldings to architectural elements differs from general casework specification. Please consult the factory on you specific application. </a:t>
            </a:r>
            <a:endParaRPr sz="800">
              <a:solidFill>
                <a:srgbClr val="434343"/>
              </a:solidFill>
            </a:endParaRPr>
          </a:p>
          <a:p>
            <a:pPr indent="0" lvl="0" marL="0" rtl="0" algn="l">
              <a:spcBef>
                <a:spcPts val="0"/>
              </a:spcBef>
              <a:spcAft>
                <a:spcPts val="0"/>
              </a:spcAft>
              <a:buNone/>
            </a:pPr>
            <a:r>
              <a:t/>
            </a:r>
            <a:endParaRPr sz="800">
              <a:solidFill>
                <a:srgbClr val="434343"/>
              </a:solidFill>
            </a:endParaRPr>
          </a:p>
          <a:p>
            <a:pPr indent="0" lvl="0" marL="0" rtl="0" algn="l">
              <a:spcBef>
                <a:spcPts val="0"/>
              </a:spcBef>
              <a:spcAft>
                <a:spcPts val="0"/>
              </a:spcAft>
              <a:buNone/>
            </a:pPr>
            <a:r>
              <a:t/>
            </a:r>
            <a:endParaRPr sz="800">
              <a:solidFill>
                <a:srgbClr val="434343"/>
              </a:solidFill>
            </a:endParaRPr>
          </a:p>
        </p:txBody>
      </p:sp>
      <p:sp>
        <p:nvSpPr>
          <p:cNvPr id="17" name="Google Shape;17;p3"/>
          <p:cNvSpPr txBox="1"/>
          <p:nvPr/>
        </p:nvSpPr>
        <p:spPr>
          <a:xfrm>
            <a:off x="3354000" y="4437225"/>
            <a:ext cx="40539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rPr>
              <a:t>The .zip file contains Revit elements of profiles, a door family sampler, a window family sampler and a mockup room project file. </a:t>
            </a:r>
            <a:r>
              <a:rPr lang="en" sz="800" u="sng">
                <a:solidFill>
                  <a:schemeClr val="hlink"/>
                </a:solidFill>
                <a:hlinkClick r:id="rId5"/>
              </a:rPr>
              <a:t>Click Here for the File</a:t>
            </a:r>
            <a:endParaRPr sz="800">
              <a:solidFill>
                <a:srgbClr val="434343"/>
              </a:solidFill>
            </a:endParaRPr>
          </a:p>
          <a:p>
            <a:pPr indent="0" lvl="0" marL="0" rtl="0" algn="l">
              <a:spcBef>
                <a:spcPts val="0"/>
              </a:spcBef>
              <a:spcAft>
                <a:spcPts val="0"/>
              </a:spcAft>
              <a:buNone/>
            </a:pPr>
            <a:r>
              <a:t/>
            </a:r>
            <a:endParaRPr sz="800">
              <a:solidFill>
                <a:srgbClr val="434343"/>
              </a:solidFill>
            </a:endParaRPr>
          </a:p>
          <a:p>
            <a:pPr indent="0" lvl="0" marL="0" rtl="0" algn="l">
              <a:spcBef>
                <a:spcPts val="0"/>
              </a:spcBef>
              <a:spcAft>
                <a:spcPts val="0"/>
              </a:spcAft>
              <a:buNone/>
            </a:pPr>
            <a:r>
              <a:t/>
            </a:r>
            <a:endParaRPr sz="800">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12" title="Creating a Profile">
            <a:hlinkClick r:id="rId3"/>
          </p:cNvPr>
          <p:cNvPicPr preferRelativeResize="0"/>
          <p:nvPr/>
        </p:nvPicPr>
        <p:blipFill>
          <a:blip r:embed="rId4">
            <a:alphaModFix/>
          </a:blip>
          <a:stretch>
            <a:fillRect/>
          </a:stretch>
        </p:blipFill>
        <p:spPr>
          <a:xfrm>
            <a:off x="3046775" y="1062475"/>
            <a:ext cx="4572000" cy="3429000"/>
          </a:xfrm>
          <a:prstGeom prst="rect">
            <a:avLst/>
          </a:prstGeom>
          <a:noFill/>
          <a:ln>
            <a:noFill/>
          </a:ln>
          <a:effectLst>
            <a:outerShdw blurRad="271463" rotWithShape="0" algn="bl" dir="3720000" dist="152400">
              <a:srgbClr val="000000">
                <a:alpha val="50000"/>
              </a:srgbClr>
            </a:outerShdw>
          </a:effectLst>
        </p:spPr>
      </p:pic>
      <p:sp>
        <p:nvSpPr>
          <p:cNvPr id="97" name="Google Shape;97;p12"/>
          <p:cNvSpPr txBox="1"/>
          <p:nvPr/>
        </p:nvSpPr>
        <p:spPr>
          <a:xfrm>
            <a:off x="541000" y="924450"/>
            <a:ext cx="2035800" cy="158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rPr>
              <a:t>Creating a Profile</a:t>
            </a:r>
            <a:endParaRPr>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Video overview on selecting a Dahlstrom moulding profile as a .dwg file and creating a family profile from it. </a:t>
            </a:r>
            <a:endParaRPr sz="800">
              <a:solidFill>
                <a:srgbClr val="434343"/>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3" title="Adding Moulding Sweeps">
            <a:hlinkClick r:id="rId3"/>
          </p:cNvPr>
          <p:cNvPicPr preferRelativeResize="0"/>
          <p:nvPr/>
        </p:nvPicPr>
        <p:blipFill>
          <a:blip r:embed="rId4">
            <a:alphaModFix/>
          </a:blip>
          <a:stretch>
            <a:fillRect/>
          </a:stretch>
        </p:blipFill>
        <p:spPr>
          <a:xfrm>
            <a:off x="3051375" y="1062475"/>
            <a:ext cx="4572000" cy="3429000"/>
          </a:xfrm>
          <a:prstGeom prst="rect">
            <a:avLst/>
          </a:prstGeom>
          <a:noFill/>
          <a:ln>
            <a:noFill/>
          </a:ln>
          <a:effectLst>
            <a:outerShdw blurRad="214313" rotWithShape="0" algn="bl" dir="2820000" dist="161925">
              <a:srgbClr val="000000">
                <a:alpha val="50000"/>
              </a:srgbClr>
            </a:outerShdw>
          </a:effectLst>
        </p:spPr>
      </p:pic>
      <p:sp>
        <p:nvSpPr>
          <p:cNvPr id="103" name="Google Shape;103;p13"/>
          <p:cNvSpPr txBox="1"/>
          <p:nvPr/>
        </p:nvSpPr>
        <p:spPr>
          <a:xfrm>
            <a:off x="541000" y="924450"/>
            <a:ext cx="2035800" cy="158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rPr>
              <a:t>Applying Moulding Sweeps to Walls</a:t>
            </a:r>
            <a:endParaRPr>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Video overview on importing Dahlstrom moulding profiles for use in wall sweeps. </a:t>
            </a:r>
            <a:endParaRPr sz="800">
              <a:solidFill>
                <a:srgbClr val="434343"/>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 name="Shape 21"/>
        <p:cNvGrpSpPr/>
        <p:nvPr/>
      </p:nvGrpSpPr>
      <p:grpSpPr>
        <a:xfrm>
          <a:off x="0" y="0"/>
          <a:ext cx="0" cy="0"/>
          <a:chOff x="0" y="0"/>
          <a:chExt cx="0" cy="0"/>
        </a:xfrm>
      </p:grpSpPr>
      <p:sp>
        <p:nvSpPr>
          <p:cNvPr id="22" name="Google Shape;22;p4"/>
          <p:cNvSpPr txBox="1"/>
          <p:nvPr/>
        </p:nvSpPr>
        <p:spPr>
          <a:xfrm>
            <a:off x="3943125" y="4166225"/>
            <a:ext cx="40539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rPr>
              <a:t>The .zip file contains Revit elements of profiles, a door family sampler, a window family sampler and a mockup room project file. </a:t>
            </a:r>
            <a:r>
              <a:rPr lang="en" sz="800" u="sng">
                <a:solidFill>
                  <a:schemeClr val="hlink"/>
                </a:solidFill>
                <a:hlinkClick r:id="rId3"/>
              </a:rPr>
              <a:t>Click Here for the File</a:t>
            </a:r>
            <a:endParaRPr sz="800">
              <a:solidFill>
                <a:srgbClr val="434343"/>
              </a:solidFill>
            </a:endParaRPr>
          </a:p>
          <a:p>
            <a:pPr indent="0" lvl="0" marL="0" rtl="0" algn="l">
              <a:spcBef>
                <a:spcPts val="0"/>
              </a:spcBef>
              <a:spcAft>
                <a:spcPts val="0"/>
              </a:spcAft>
              <a:buNone/>
            </a:pPr>
            <a:r>
              <a:t/>
            </a:r>
            <a:endParaRPr sz="800">
              <a:solidFill>
                <a:srgbClr val="434343"/>
              </a:solidFill>
            </a:endParaRPr>
          </a:p>
          <a:p>
            <a:pPr indent="0" lvl="0" marL="0" rtl="0" algn="l">
              <a:spcBef>
                <a:spcPts val="0"/>
              </a:spcBef>
              <a:spcAft>
                <a:spcPts val="0"/>
              </a:spcAft>
              <a:buNone/>
            </a:pPr>
            <a:r>
              <a:t/>
            </a:r>
            <a:endParaRPr sz="800">
              <a:solidFill>
                <a:srgbClr val="434343"/>
              </a:solidFill>
            </a:endParaRPr>
          </a:p>
        </p:txBody>
      </p:sp>
      <p:pic>
        <p:nvPicPr>
          <p:cNvPr id="23" name="Google Shape;23;p4"/>
          <p:cNvPicPr preferRelativeResize="0"/>
          <p:nvPr/>
        </p:nvPicPr>
        <p:blipFill>
          <a:blip r:embed="rId4">
            <a:alphaModFix/>
          </a:blip>
          <a:stretch>
            <a:fillRect/>
          </a:stretch>
        </p:blipFill>
        <p:spPr>
          <a:xfrm>
            <a:off x="3943124" y="825300"/>
            <a:ext cx="4134426" cy="2931301"/>
          </a:xfrm>
          <a:prstGeom prst="rect">
            <a:avLst/>
          </a:prstGeom>
          <a:noFill/>
          <a:ln>
            <a:noFill/>
          </a:ln>
          <a:effectLst>
            <a:outerShdw blurRad="57150" rotWithShape="0" algn="bl" dir="5400000" dist="133350">
              <a:srgbClr val="000000">
                <a:alpha val="50000"/>
              </a:srgbClr>
            </a:outerShdw>
          </a:effectLst>
        </p:spPr>
      </p:pic>
      <p:pic>
        <p:nvPicPr>
          <p:cNvPr id="24" name="Google Shape;24;p4"/>
          <p:cNvPicPr preferRelativeResize="0"/>
          <p:nvPr/>
        </p:nvPicPr>
        <p:blipFill rotWithShape="1">
          <a:blip r:embed="rId5">
            <a:alphaModFix/>
          </a:blip>
          <a:srcRect b="0" l="0" r="17293" t="0"/>
          <a:stretch/>
        </p:blipFill>
        <p:spPr>
          <a:xfrm>
            <a:off x="1383176" y="2950550"/>
            <a:ext cx="2249625" cy="1630550"/>
          </a:xfrm>
          <a:prstGeom prst="rect">
            <a:avLst/>
          </a:prstGeom>
          <a:noFill/>
          <a:ln>
            <a:noFill/>
          </a:ln>
          <a:effectLst>
            <a:outerShdw blurRad="442913" rotWithShape="0" algn="bl" dir="3180000" dist="133350">
              <a:srgbClr val="000000">
                <a:alpha val="50000"/>
              </a:srgbClr>
            </a:outerShdw>
          </a:effectLst>
        </p:spPr>
      </p:pic>
      <p:sp>
        <p:nvSpPr>
          <p:cNvPr id="25" name="Google Shape;25;p4"/>
          <p:cNvSpPr/>
          <p:nvPr/>
        </p:nvSpPr>
        <p:spPr>
          <a:xfrm>
            <a:off x="1406025" y="3804200"/>
            <a:ext cx="1040700" cy="135600"/>
          </a:xfrm>
          <a:prstGeom prst="rect">
            <a:avLst/>
          </a:prstGeom>
          <a:noFill/>
          <a:ln cap="flat" cmpd="sng" w="19050">
            <a:solidFill>
              <a:srgbClr val="FF0000"/>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 name="Google Shape;26;p4"/>
          <p:cNvCxnSpPr>
            <a:stCxn id="25" idx="3"/>
          </p:cNvCxnSpPr>
          <p:nvPr/>
        </p:nvCxnSpPr>
        <p:spPr>
          <a:xfrm flipH="1" rot="10800000">
            <a:off x="2446725" y="2963300"/>
            <a:ext cx="2870700" cy="908700"/>
          </a:xfrm>
          <a:prstGeom prst="straightConnector1">
            <a:avLst/>
          </a:prstGeom>
          <a:noFill/>
          <a:ln cap="flat" cmpd="sng" w="19050">
            <a:solidFill>
              <a:srgbClr val="FF0000"/>
            </a:solidFill>
            <a:prstDash val="solid"/>
            <a:round/>
            <a:headEnd len="med" w="med" type="none"/>
            <a:tailEnd len="med" w="med" type="stealth"/>
          </a:ln>
        </p:spPr>
      </p:cxnSp>
      <p:pic>
        <p:nvPicPr>
          <p:cNvPr id="27" name="Google Shape;27;p4"/>
          <p:cNvPicPr preferRelativeResize="0"/>
          <p:nvPr/>
        </p:nvPicPr>
        <p:blipFill>
          <a:blip r:embed="rId6">
            <a:alphaModFix/>
          </a:blip>
          <a:stretch>
            <a:fillRect/>
          </a:stretch>
        </p:blipFill>
        <p:spPr>
          <a:xfrm>
            <a:off x="2188625" y="285995"/>
            <a:ext cx="1474824" cy="1694466"/>
          </a:xfrm>
          <a:prstGeom prst="rect">
            <a:avLst/>
          </a:prstGeom>
          <a:noFill/>
          <a:ln>
            <a:noFill/>
          </a:ln>
          <a:effectLst>
            <a:outerShdw blurRad="200025" rotWithShape="0" algn="bl" dir="2820000" dist="142875">
              <a:srgbClr val="000000">
                <a:alpha val="50000"/>
              </a:srgbClr>
            </a:outerShdw>
          </a:effectLst>
        </p:spPr>
      </p:pic>
      <p:pic>
        <p:nvPicPr>
          <p:cNvPr id="28" name="Google Shape;28;p4"/>
          <p:cNvPicPr preferRelativeResize="0"/>
          <p:nvPr/>
        </p:nvPicPr>
        <p:blipFill>
          <a:blip r:embed="rId7">
            <a:alphaModFix/>
          </a:blip>
          <a:stretch>
            <a:fillRect/>
          </a:stretch>
        </p:blipFill>
        <p:spPr>
          <a:xfrm>
            <a:off x="493635" y="1168525"/>
            <a:ext cx="1474824" cy="1698449"/>
          </a:xfrm>
          <a:prstGeom prst="rect">
            <a:avLst/>
          </a:prstGeom>
          <a:noFill/>
          <a:ln>
            <a:noFill/>
          </a:ln>
          <a:effectLst>
            <a:outerShdw blurRad="200025" rotWithShape="0" algn="bl" dir="2820000" dist="142875">
              <a:srgbClr val="000000">
                <a:alpha val="50000"/>
              </a:srgbClr>
            </a:outerShdw>
          </a:effectLst>
        </p:spPr>
      </p:pic>
      <p:sp>
        <p:nvSpPr>
          <p:cNvPr id="29" name="Google Shape;29;p4"/>
          <p:cNvSpPr/>
          <p:nvPr/>
        </p:nvSpPr>
        <p:spPr>
          <a:xfrm>
            <a:off x="2172350" y="286025"/>
            <a:ext cx="1491000" cy="1694400"/>
          </a:xfrm>
          <a:prstGeom prst="rect">
            <a:avLst/>
          </a:prstGeom>
          <a:noFill/>
          <a:ln cap="flat" cmpd="sng" w="19050">
            <a:solidFill>
              <a:srgbClr val="FF0000"/>
            </a:solidFill>
            <a:prstDash val="solid"/>
            <a:round/>
            <a:headEnd len="sm" w="sm" type="none"/>
            <a:tailEnd len="sm" w="sm" type="none"/>
          </a:ln>
          <a:effectLst>
            <a:outerShdw blurRad="442913" rotWithShape="0" algn="bl" dir="3180000" dist="1333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 name="Google Shape;30;p4"/>
          <p:cNvCxnSpPr>
            <a:stCxn id="29" idx="3"/>
          </p:cNvCxnSpPr>
          <p:nvPr/>
        </p:nvCxnSpPr>
        <p:spPr>
          <a:xfrm>
            <a:off x="3663350" y="1133225"/>
            <a:ext cx="1899300" cy="874500"/>
          </a:xfrm>
          <a:prstGeom prst="straightConnector1">
            <a:avLst/>
          </a:prstGeom>
          <a:noFill/>
          <a:ln cap="flat" cmpd="sng" w="19050">
            <a:solidFill>
              <a:srgbClr val="FF0000"/>
            </a:solidFill>
            <a:prstDash val="solid"/>
            <a:round/>
            <a:headEnd len="med" w="med" type="none"/>
            <a:tailEnd len="med" w="med" type="stealth"/>
          </a:ln>
        </p:spPr>
      </p:cxnSp>
      <p:sp>
        <p:nvSpPr>
          <p:cNvPr id="31" name="Google Shape;31;p4"/>
          <p:cNvSpPr/>
          <p:nvPr/>
        </p:nvSpPr>
        <p:spPr>
          <a:xfrm>
            <a:off x="493638" y="1170550"/>
            <a:ext cx="1474800" cy="1694400"/>
          </a:xfrm>
          <a:prstGeom prst="rect">
            <a:avLst/>
          </a:prstGeom>
          <a:noFill/>
          <a:ln cap="flat" cmpd="sng" w="19050">
            <a:solidFill>
              <a:srgbClr val="FF0000"/>
            </a:solidFill>
            <a:prstDash val="solid"/>
            <a:round/>
            <a:headEnd len="sm" w="sm" type="none"/>
            <a:tailEnd len="sm" w="sm" type="none"/>
          </a:ln>
          <a:effectLst>
            <a:outerShdw blurRad="442913" rotWithShape="0" algn="bl" dir="3180000" dist="1333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a:stCxn id="31" idx="3"/>
          </p:cNvCxnSpPr>
          <p:nvPr/>
        </p:nvCxnSpPr>
        <p:spPr>
          <a:xfrm>
            <a:off x="1968438" y="2017750"/>
            <a:ext cx="2791500" cy="345600"/>
          </a:xfrm>
          <a:prstGeom prst="straightConnector1">
            <a:avLst/>
          </a:prstGeom>
          <a:noFill/>
          <a:ln cap="flat" cmpd="sng" w="19050">
            <a:solidFill>
              <a:srgbClr val="FF0000"/>
            </a:solidFill>
            <a:prstDash val="solid"/>
            <a:round/>
            <a:headEnd len="med" w="med" type="none"/>
            <a:tailEnd len="med" w="med" type="stealth"/>
          </a:ln>
        </p:spPr>
      </p:cxnSp>
      <p:cxnSp>
        <p:nvCxnSpPr>
          <p:cNvPr id="33" name="Google Shape;33;p4"/>
          <p:cNvCxnSpPr/>
          <p:nvPr/>
        </p:nvCxnSpPr>
        <p:spPr>
          <a:xfrm>
            <a:off x="797600" y="2871250"/>
            <a:ext cx="8400" cy="1378200"/>
          </a:xfrm>
          <a:prstGeom prst="straightConnector1">
            <a:avLst/>
          </a:prstGeom>
          <a:noFill/>
          <a:ln cap="flat" cmpd="sng" w="28575">
            <a:solidFill>
              <a:srgbClr val="93C47D"/>
            </a:solidFill>
            <a:prstDash val="solid"/>
            <a:round/>
            <a:headEnd len="med" w="med" type="none"/>
            <a:tailEnd len="med" w="med" type="none"/>
          </a:ln>
        </p:spPr>
      </p:cxnSp>
      <p:sp>
        <p:nvSpPr>
          <p:cNvPr id="34" name="Google Shape;34;p4"/>
          <p:cNvSpPr/>
          <p:nvPr/>
        </p:nvSpPr>
        <p:spPr>
          <a:xfrm>
            <a:off x="1406025" y="4166225"/>
            <a:ext cx="1065300" cy="135600"/>
          </a:xfrm>
          <a:prstGeom prst="rect">
            <a:avLst/>
          </a:prstGeom>
          <a:noFill/>
          <a:ln cap="flat" cmpd="sng" w="19050">
            <a:solidFill>
              <a:srgbClr val="93C47D"/>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 name="Google Shape;35;p4"/>
          <p:cNvCxnSpPr>
            <a:stCxn id="34" idx="1"/>
          </p:cNvCxnSpPr>
          <p:nvPr/>
        </p:nvCxnSpPr>
        <p:spPr>
          <a:xfrm flipH="1">
            <a:off x="809625" y="4234025"/>
            <a:ext cx="596400" cy="2100"/>
          </a:xfrm>
          <a:prstGeom prst="straightConnector1">
            <a:avLst/>
          </a:prstGeom>
          <a:noFill/>
          <a:ln cap="flat" cmpd="sng" w="28575">
            <a:solidFill>
              <a:srgbClr val="93C47D"/>
            </a:solidFill>
            <a:prstDash val="solid"/>
            <a:round/>
            <a:headEnd len="med" w="med" type="none"/>
            <a:tailEnd len="med" w="med" type="none"/>
          </a:ln>
        </p:spPr>
      </p:cxnSp>
      <p:sp>
        <p:nvSpPr>
          <p:cNvPr id="36" name="Google Shape;36;p4"/>
          <p:cNvSpPr/>
          <p:nvPr/>
        </p:nvSpPr>
        <p:spPr>
          <a:xfrm>
            <a:off x="1393725" y="4354350"/>
            <a:ext cx="1065300" cy="135600"/>
          </a:xfrm>
          <a:prstGeom prst="rect">
            <a:avLst/>
          </a:prstGeom>
          <a:noFill/>
          <a:ln cap="flat" cmpd="sng" w="19050">
            <a:solidFill>
              <a:srgbClr val="93C47D"/>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 name="Google Shape;37;p4"/>
          <p:cNvCxnSpPr/>
          <p:nvPr/>
        </p:nvCxnSpPr>
        <p:spPr>
          <a:xfrm>
            <a:off x="2559550" y="1998900"/>
            <a:ext cx="19200" cy="2436300"/>
          </a:xfrm>
          <a:prstGeom prst="straightConnector1">
            <a:avLst/>
          </a:prstGeom>
          <a:noFill/>
          <a:ln cap="flat" cmpd="sng" w="28575">
            <a:solidFill>
              <a:srgbClr val="93C47D"/>
            </a:solidFill>
            <a:prstDash val="solid"/>
            <a:round/>
            <a:headEnd len="med" w="med" type="none"/>
            <a:tailEnd len="med" w="med" type="none"/>
          </a:ln>
        </p:spPr>
      </p:cxnSp>
      <p:cxnSp>
        <p:nvCxnSpPr>
          <p:cNvPr id="38" name="Google Shape;38;p4"/>
          <p:cNvCxnSpPr>
            <a:stCxn id="36" idx="3"/>
          </p:cNvCxnSpPr>
          <p:nvPr/>
        </p:nvCxnSpPr>
        <p:spPr>
          <a:xfrm flipH="1" rot="10800000">
            <a:off x="2459025" y="4420650"/>
            <a:ext cx="122400" cy="1500"/>
          </a:xfrm>
          <a:prstGeom prst="straightConnector1">
            <a:avLst/>
          </a:prstGeom>
          <a:noFill/>
          <a:ln cap="flat" cmpd="sng" w="28575">
            <a:solidFill>
              <a:srgbClr val="93C47D"/>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 name="Shape 42"/>
        <p:cNvGrpSpPr/>
        <p:nvPr/>
      </p:nvGrpSpPr>
      <p:grpSpPr>
        <a:xfrm>
          <a:off x="0" y="0"/>
          <a:ext cx="0" cy="0"/>
          <a:chOff x="0" y="0"/>
          <a:chExt cx="0" cy="0"/>
        </a:xfrm>
      </p:grpSpPr>
      <p:pic>
        <p:nvPicPr>
          <p:cNvPr id="43" name="Google Shape;43;p5"/>
          <p:cNvPicPr preferRelativeResize="0"/>
          <p:nvPr/>
        </p:nvPicPr>
        <p:blipFill>
          <a:blip r:embed="rId3">
            <a:alphaModFix/>
          </a:blip>
          <a:stretch>
            <a:fillRect/>
          </a:stretch>
        </p:blipFill>
        <p:spPr>
          <a:xfrm>
            <a:off x="5743947" y="669829"/>
            <a:ext cx="2361002" cy="3907139"/>
          </a:xfrm>
          <a:prstGeom prst="rect">
            <a:avLst/>
          </a:prstGeom>
          <a:noFill/>
          <a:ln>
            <a:noFill/>
          </a:ln>
          <a:effectLst>
            <a:outerShdw blurRad="285750" rotWithShape="0" algn="bl" dir="3540000" dist="161925">
              <a:srgbClr val="000000">
                <a:alpha val="50000"/>
              </a:srgbClr>
            </a:outerShdw>
          </a:effectLst>
        </p:spPr>
      </p:pic>
      <p:pic>
        <p:nvPicPr>
          <p:cNvPr id="44" name="Google Shape;44;p5"/>
          <p:cNvPicPr preferRelativeResize="0"/>
          <p:nvPr/>
        </p:nvPicPr>
        <p:blipFill>
          <a:blip r:embed="rId4">
            <a:alphaModFix/>
          </a:blip>
          <a:stretch>
            <a:fillRect/>
          </a:stretch>
        </p:blipFill>
        <p:spPr>
          <a:xfrm>
            <a:off x="1743475" y="2870118"/>
            <a:ext cx="3693384" cy="1706848"/>
          </a:xfrm>
          <a:prstGeom prst="rect">
            <a:avLst/>
          </a:prstGeom>
          <a:noFill/>
          <a:ln>
            <a:noFill/>
          </a:ln>
          <a:effectLst>
            <a:outerShdw blurRad="442913" rotWithShape="0" algn="bl" dir="3180000" dist="114300">
              <a:srgbClr val="000000">
                <a:alpha val="50000"/>
              </a:srgbClr>
            </a:outerShdw>
          </a:effectLst>
        </p:spPr>
      </p:pic>
      <p:pic>
        <p:nvPicPr>
          <p:cNvPr id="45" name="Google Shape;45;p5"/>
          <p:cNvPicPr preferRelativeResize="0"/>
          <p:nvPr/>
        </p:nvPicPr>
        <p:blipFill>
          <a:blip r:embed="rId5">
            <a:alphaModFix/>
          </a:blip>
          <a:stretch>
            <a:fillRect/>
          </a:stretch>
        </p:blipFill>
        <p:spPr>
          <a:xfrm>
            <a:off x="1743483" y="941203"/>
            <a:ext cx="2720091" cy="1630538"/>
          </a:xfrm>
          <a:prstGeom prst="rect">
            <a:avLst/>
          </a:prstGeom>
          <a:noFill/>
          <a:ln>
            <a:noFill/>
          </a:ln>
          <a:effectLst>
            <a:outerShdw blurRad="442913" rotWithShape="0" algn="bl" dir="3180000" dist="114300">
              <a:srgbClr val="000000">
                <a:alpha val="50000"/>
              </a:srgbClr>
            </a:outerShdw>
          </a:effectLst>
        </p:spPr>
      </p:pic>
      <p:sp>
        <p:nvSpPr>
          <p:cNvPr id="46" name="Google Shape;46;p5"/>
          <p:cNvSpPr/>
          <p:nvPr/>
        </p:nvSpPr>
        <p:spPr>
          <a:xfrm>
            <a:off x="1743483" y="955618"/>
            <a:ext cx="1127700" cy="1223700"/>
          </a:xfrm>
          <a:prstGeom prst="rect">
            <a:avLst/>
          </a:prstGeom>
          <a:noFill/>
          <a:ln cap="flat" cmpd="sng" w="19050">
            <a:solidFill>
              <a:srgbClr val="FF0000"/>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5"/>
          <p:cNvCxnSpPr/>
          <p:nvPr/>
        </p:nvCxnSpPr>
        <p:spPr>
          <a:xfrm flipH="1" rot="10800000">
            <a:off x="2871182" y="1554425"/>
            <a:ext cx="2875500" cy="21000"/>
          </a:xfrm>
          <a:prstGeom prst="straightConnector1">
            <a:avLst/>
          </a:prstGeom>
          <a:noFill/>
          <a:ln cap="flat" cmpd="sng" w="19050">
            <a:solidFill>
              <a:srgbClr val="FF0000"/>
            </a:solidFill>
            <a:prstDash val="solid"/>
            <a:round/>
            <a:headEnd len="med" w="med" type="none"/>
            <a:tailEnd len="med" w="med" type="none"/>
          </a:ln>
        </p:spPr>
      </p:cxnSp>
      <p:sp>
        <p:nvSpPr>
          <p:cNvPr id="48" name="Google Shape;48;p5"/>
          <p:cNvSpPr/>
          <p:nvPr/>
        </p:nvSpPr>
        <p:spPr>
          <a:xfrm>
            <a:off x="5743959" y="669774"/>
            <a:ext cx="2361000" cy="3907200"/>
          </a:xfrm>
          <a:prstGeom prst="rect">
            <a:avLst/>
          </a:prstGeom>
          <a:noFill/>
          <a:ln cap="flat" cmpd="sng" w="19050">
            <a:solidFill>
              <a:srgbClr val="FF0000"/>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6957109" y="1176601"/>
            <a:ext cx="573300" cy="1124100"/>
          </a:xfrm>
          <a:prstGeom prst="rect">
            <a:avLst/>
          </a:prstGeom>
          <a:noFill/>
          <a:ln cap="flat" cmpd="sng" w="19050">
            <a:solidFill>
              <a:srgbClr val="93C47D"/>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743475" y="2870118"/>
            <a:ext cx="3693300" cy="1706700"/>
          </a:xfrm>
          <a:prstGeom prst="rect">
            <a:avLst/>
          </a:prstGeom>
          <a:noFill/>
          <a:ln cap="flat" cmpd="sng" w="19050">
            <a:solidFill>
              <a:srgbClr val="93C47D"/>
            </a:solidFill>
            <a:prstDash val="solid"/>
            <a:round/>
            <a:headEnd len="sm" w="sm" type="none"/>
            <a:tailEnd len="sm" w="sm" type="none"/>
          </a:ln>
          <a:effectLst>
            <a:outerShdw blurRad="442913" rotWithShape="0" algn="bl" dir="318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5"/>
          <p:cNvCxnSpPr/>
          <p:nvPr/>
        </p:nvCxnSpPr>
        <p:spPr>
          <a:xfrm flipH="1" rot="10800000">
            <a:off x="5440680" y="2300546"/>
            <a:ext cx="1526100" cy="587100"/>
          </a:xfrm>
          <a:prstGeom prst="straightConnector1">
            <a:avLst/>
          </a:prstGeom>
          <a:noFill/>
          <a:ln cap="flat" cmpd="sng" w="19050">
            <a:solidFill>
              <a:srgbClr val="93C47D"/>
            </a:solidFill>
            <a:prstDash val="solid"/>
            <a:round/>
            <a:headEnd len="med" w="med" type="none"/>
            <a:tailEnd len="med" w="med" type="none"/>
          </a:ln>
        </p:spPr>
      </p:cxnSp>
      <p:sp>
        <p:nvSpPr>
          <p:cNvPr id="52" name="Google Shape;52;p5"/>
          <p:cNvSpPr txBox="1"/>
          <p:nvPr/>
        </p:nvSpPr>
        <p:spPr>
          <a:xfrm>
            <a:off x="132925" y="846300"/>
            <a:ext cx="1324200" cy="349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rgbClr val="434343"/>
                </a:solidFill>
              </a:rPr>
              <a:t>The mouldings provided are currently from our online store selection. CAD data has been used to create Revit family profiles that can be applied to doors, windows and walls.</a:t>
            </a:r>
            <a:endParaRPr sz="800">
              <a:solidFill>
                <a:srgbClr val="434343"/>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sp>
        <p:nvSpPr>
          <p:cNvPr id="53" name="Google Shape;53;p5"/>
          <p:cNvSpPr txBox="1"/>
          <p:nvPr/>
        </p:nvSpPr>
        <p:spPr>
          <a:xfrm>
            <a:off x="4255000" y="4723525"/>
            <a:ext cx="40539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rPr>
              <a:t>The .zip file contains Revit elements of profiles, a door family sampler, a window family sampler and a mockup room project file. </a:t>
            </a:r>
            <a:r>
              <a:rPr lang="en" sz="800" u="sng">
                <a:solidFill>
                  <a:schemeClr val="hlink"/>
                </a:solidFill>
                <a:hlinkClick r:id="rId6"/>
              </a:rPr>
              <a:t>Click Here for the File</a:t>
            </a:r>
            <a:endParaRPr sz="800">
              <a:solidFill>
                <a:srgbClr val="434343"/>
              </a:solidFill>
            </a:endParaRPr>
          </a:p>
          <a:p>
            <a:pPr indent="0" lvl="0" marL="0" rtl="0" algn="l">
              <a:spcBef>
                <a:spcPts val="0"/>
              </a:spcBef>
              <a:spcAft>
                <a:spcPts val="0"/>
              </a:spcAft>
              <a:buNone/>
            </a:pPr>
            <a:r>
              <a:t/>
            </a:r>
            <a:endParaRPr sz="800">
              <a:solidFill>
                <a:srgbClr val="434343"/>
              </a:solidFill>
            </a:endParaRPr>
          </a:p>
          <a:p>
            <a:pPr indent="0" lvl="0" marL="0" rtl="0" algn="l">
              <a:spcBef>
                <a:spcPts val="0"/>
              </a:spcBef>
              <a:spcAft>
                <a:spcPts val="0"/>
              </a:spcAft>
              <a:buNone/>
            </a:pPr>
            <a:r>
              <a:t/>
            </a:r>
            <a:endParaRPr sz="8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6"/>
          <p:cNvPicPr preferRelativeResize="0"/>
          <p:nvPr/>
        </p:nvPicPr>
        <p:blipFill>
          <a:blip r:embed="rId3">
            <a:alphaModFix/>
          </a:blip>
          <a:stretch>
            <a:fillRect/>
          </a:stretch>
        </p:blipFill>
        <p:spPr>
          <a:xfrm>
            <a:off x="2694475" y="920288"/>
            <a:ext cx="5481925" cy="3701725"/>
          </a:xfrm>
          <a:prstGeom prst="rect">
            <a:avLst/>
          </a:prstGeom>
          <a:noFill/>
          <a:ln>
            <a:noFill/>
          </a:ln>
          <a:effectLst>
            <a:outerShdw blurRad="214313" rotWithShape="0" algn="bl" dir="2820000" dist="133350">
              <a:srgbClr val="000000">
                <a:alpha val="50000"/>
              </a:srgbClr>
            </a:outerShdw>
          </a:effectLst>
        </p:spPr>
      </p:pic>
      <p:sp>
        <p:nvSpPr>
          <p:cNvPr id="59" name="Google Shape;59;p6"/>
          <p:cNvSpPr txBox="1"/>
          <p:nvPr/>
        </p:nvSpPr>
        <p:spPr>
          <a:xfrm>
            <a:off x="336400" y="920300"/>
            <a:ext cx="1637400" cy="349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666666"/>
                </a:solidFill>
              </a:rPr>
              <a:t>Using the Window Sampler File</a:t>
            </a:r>
            <a:endParaRPr sz="1200">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The window sampler family file contains a window with interchangeable sweep profiles of selected Dahlstrom metal moulding profiles.</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cxnSp>
        <p:nvCxnSpPr>
          <p:cNvPr id="60" name="Google Shape;60;p6"/>
          <p:cNvCxnSpPr/>
          <p:nvPr/>
        </p:nvCxnSpPr>
        <p:spPr>
          <a:xfrm>
            <a:off x="3851500" y="2269850"/>
            <a:ext cx="502200" cy="0"/>
          </a:xfrm>
          <a:prstGeom prst="straightConnector1">
            <a:avLst/>
          </a:prstGeom>
          <a:noFill/>
          <a:ln cap="flat" cmpd="sng" w="28575">
            <a:solidFill>
              <a:srgbClr val="FF0000"/>
            </a:solidFill>
            <a:prstDash val="solid"/>
            <a:round/>
            <a:headEnd len="med" w="med" type="none"/>
            <a:tailEnd len="med" w="med" type="stealth"/>
          </a:ln>
          <a:effectLst>
            <a:outerShdw blurRad="185738" rotWithShape="0" algn="bl" dir="2580000" dist="133350">
              <a:srgbClr val="000000">
                <a:alpha val="5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Google Shape;65;p7" title="Using the Window Sampler">
            <a:hlinkClick r:id="rId3"/>
          </p:cNvPr>
          <p:cNvPicPr preferRelativeResize="0"/>
          <p:nvPr/>
        </p:nvPicPr>
        <p:blipFill>
          <a:blip r:embed="rId4">
            <a:alphaModFix/>
          </a:blip>
          <a:stretch>
            <a:fillRect/>
          </a:stretch>
        </p:blipFill>
        <p:spPr>
          <a:xfrm>
            <a:off x="3269700" y="1062500"/>
            <a:ext cx="4572000" cy="3429000"/>
          </a:xfrm>
          <a:prstGeom prst="rect">
            <a:avLst/>
          </a:prstGeom>
          <a:noFill/>
          <a:ln>
            <a:noFill/>
          </a:ln>
          <a:effectLst>
            <a:outerShdw blurRad="200025" rotWithShape="0" algn="bl" dir="2580000" dist="95250">
              <a:srgbClr val="000000">
                <a:alpha val="50000"/>
              </a:srgbClr>
            </a:outerShdw>
          </a:effectLst>
        </p:spPr>
      </p:pic>
      <p:sp>
        <p:nvSpPr>
          <p:cNvPr id="66" name="Google Shape;66;p7"/>
          <p:cNvSpPr txBox="1"/>
          <p:nvPr/>
        </p:nvSpPr>
        <p:spPr>
          <a:xfrm>
            <a:off x="335850" y="953700"/>
            <a:ext cx="2696100" cy="158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666666"/>
                </a:solidFill>
              </a:rPr>
              <a:t>Using the Window Sampler Family</a:t>
            </a:r>
            <a:endParaRPr sz="1200">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Video overview on selecting a Dahlstrom moulding profile in a single hung window. </a:t>
            </a:r>
            <a:endParaRPr sz="800">
              <a:solidFill>
                <a:srgbClr val="434343"/>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8" title="Adding New Profile Sweeps to Windows">
            <a:hlinkClick r:id="rId3"/>
          </p:cNvPr>
          <p:cNvPicPr preferRelativeResize="0"/>
          <p:nvPr/>
        </p:nvPicPr>
        <p:blipFill>
          <a:blip r:embed="rId4">
            <a:alphaModFix/>
          </a:blip>
          <a:stretch>
            <a:fillRect/>
          </a:stretch>
        </p:blipFill>
        <p:spPr>
          <a:xfrm>
            <a:off x="3329450" y="1081250"/>
            <a:ext cx="4572000" cy="3429000"/>
          </a:xfrm>
          <a:prstGeom prst="rect">
            <a:avLst/>
          </a:prstGeom>
          <a:noFill/>
          <a:ln>
            <a:noFill/>
          </a:ln>
          <a:effectLst>
            <a:outerShdw blurRad="257175" rotWithShape="0" algn="bl" dir="3180000" dist="152400">
              <a:srgbClr val="000000">
                <a:alpha val="50000"/>
              </a:srgbClr>
            </a:outerShdw>
          </a:effectLst>
        </p:spPr>
      </p:pic>
      <p:sp>
        <p:nvSpPr>
          <p:cNvPr id="72" name="Google Shape;72;p8"/>
          <p:cNvSpPr txBox="1"/>
          <p:nvPr/>
        </p:nvSpPr>
        <p:spPr>
          <a:xfrm>
            <a:off x="477775" y="986550"/>
            <a:ext cx="2540100" cy="150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666666"/>
                </a:solidFill>
              </a:rPr>
              <a:t>Adding a Dahlstrom Profile to a New </a:t>
            </a:r>
            <a:r>
              <a:rPr lang="en" sz="1200">
                <a:solidFill>
                  <a:srgbClr val="666666"/>
                </a:solidFill>
              </a:rPr>
              <a:t>Window Family</a:t>
            </a:r>
            <a:endParaRPr sz="1200">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Video overview on applying a Dahlstrom moulding profile in a new window family. </a:t>
            </a:r>
            <a:endParaRPr sz="800">
              <a:solidFill>
                <a:srgbClr val="434343"/>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9"/>
          <p:cNvPicPr preferRelativeResize="0"/>
          <p:nvPr/>
        </p:nvPicPr>
        <p:blipFill>
          <a:blip r:embed="rId3">
            <a:alphaModFix/>
          </a:blip>
          <a:stretch>
            <a:fillRect/>
          </a:stretch>
        </p:blipFill>
        <p:spPr>
          <a:xfrm>
            <a:off x="2699575" y="874175"/>
            <a:ext cx="5497925" cy="3712524"/>
          </a:xfrm>
          <a:prstGeom prst="rect">
            <a:avLst/>
          </a:prstGeom>
          <a:noFill/>
          <a:ln>
            <a:noFill/>
          </a:ln>
          <a:effectLst>
            <a:outerShdw blurRad="200025" rotWithShape="0" algn="bl" dir="2760000" dist="123825">
              <a:srgbClr val="000000">
                <a:alpha val="50000"/>
              </a:srgbClr>
            </a:outerShdw>
          </a:effectLst>
        </p:spPr>
      </p:pic>
      <p:sp>
        <p:nvSpPr>
          <p:cNvPr id="78" name="Google Shape;78;p9"/>
          <p:cNvSpPr txBox="1"/>
          <p:nvPr/>
        </p:nvSpPr>
        <p:spPr>
          <a:xfrm>
            <a:off x="336400" y="920300"/>
            <a:ext cx="1637400" cy="349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666666"/>
                </a:solidFill>
              </a:rPr>
              <a:t>Using the Door Sampler File</a:t>
            </a:r>
            <a:endParaRPr sz="1200">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The door sampler family file contains a door with interchangeable sweep profiles of selected Dahlstrom metal moulding profiles.</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cxnSp>
        <p:nvCxnSpPr>
          <p:cNvPr id="79" name="Google Shape;79;p9"/>
          <p:cNvCxnSpPr/>
          <p:nvPr/>
        </p:nvCxnSpPr>
        <p:spPr>
          <a:xfrm>
            <a:off x="6625600" y="1726900"/>
            <a:ext cx="502200" cy="0"/>
          </a:xfrm>
          <a:prstGeom prst="straightConnector1">
            <a:avLst/>
          </a:prstGeom>
          <a:noFill/>
          <a:ln cap="flat" cmpd="sng" w="28575">
            <a:solidFill>
              <a:srgbClr val="FF0000"/>
            </a:solidFill>
            <a:prstDash val="solid"/>
            <a:round/>
            <a:headEnd len="med" w="med" type="none"/>
            <a:tailEnd len="med" w="med" type="stealth"/>
          </a:ln>
          <a:effectLst>
            <a:outerShdw blurRad="185738" rotWithShape="0" algn="bl" dir="2580000" dist="133350">
              <a:srgbClr val="000000">
                <a:alpha val="5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0" title="Using the Door Sampler">
            <a:hlinkClick r:id="rId3"/>
          </p:cNvPr>
          <p:cNvPicPr preferRelativeResize="0"/>
          <p:nvPr/>
        </p:nvPicPr>
        <p:blipFill>
          <a:blip r:embed="rId4">
            <a:alphaModFix/>
          </a:blip>
          <a:stretch>
            <a:fillRect/>
          </a:stretch>
        </p:blipFill>
        <p:spPr>
          <a:xfrm>
            <a:off x="3035550" y="1061975"/>
            <a:ext cx="4572000" cy="3429000"/>
          </a:xfrm>
          <a:prstGeom prst="rect">
            <a:avLst/>
          </a:prstGeom>
          <a:noFill/>
          <a:ln>
            <a:noFill/>
          </a:ln>
          <a:effectLst>
            <a:outerShdw blurRad="214313" rotWithShape="0" algn="bl" dir="3480000" dist="161925">
              <a:srgbClr val="000000">
                <a:alpha val="50000"/>
              </a:srgbClr>
            </a:outerShdw>
          </a:effectLst>
        </p:spPr>
      </p:pic>
      <p:sp>
        <p:nvSpPr>
          <p:cNvPr id="85" name="Google Shape;85;p10"/>
          <p:cNvSpPr txBox="1"/>
          <p:nvPr/>
        </p:nvSpPr>
        <p:spPr>
          <a:xfrm>
            <a:off x="541000" y="924450"/>
            <a:ext cx="2035800" cy="158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666666"/>
                </a:solidFill>
              </a:rPr>
              <a:t>Using the Door Sampler Family</a:t>
            </a:r>
            <a:endParaRPr sz="1200">
              <a:solidFill>
                <a:srgbClr val="666666"/>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rPr lang="en" sz="800">
                <a:solidFill>
                  <a:srgbClr val="434343"/>
                </a:solidFill>
              </a:rPr>
              <a:t>Video overview on selecting a Dahlstrom moulding profile in a 3 panel door. </a:t>
            </a:r>
            <a:endParaRPr sz="800">
              <a:solidFill>
                <a:srgbClr val="434343"/>
              </a:solidFill>
            </a:endParaRPr>
          </a:p>
          <a:p>
            <a:pPr indent="0" lvl="0" marL="0" rtl="0" algn="r">
              <a:spcBef>
                <a:spcPts val="0"/>
              </a:spcBef>
              <a:spcAft>
                <a:spcPts val="0"/>
              </a:spcAft>
              <a:buNone/>
            </a:pPr>
            <a:r>
              <a:t/>
            </a:r>
            <a:endParaRPr sz="800">
              <a:solidFill>
                <a:srgbClr val="434343"/>
              </a:solidFill>
            </a:endParaRPr>
          </a:p>
          <a:p>
            <a:pPr indent="0" lvl="0" marL="0" rtl="0" algn="r">
              <a:spcBef>
                <a:spcPts val="0"/>
              </a:spcBef>
              <a:spcAft>
                <a:spcPts val="0"/>
              </a:spcAft>
              <a:buNone/>
            </a:pPr>
            <a:r>
              <a:t/>
            </a:r>
            <a:endParaRPr sz="8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1" title="Adding new Profile Sweeps to Doors">
            <a:hlinkClick r:id="rId3"/>
          </p:cNvPr>
          <p:cNvPicPr preferRelativeResize="0"/>
          <p:nvPr/>
        </p:nvPicPr>
        <p:blipFill>
          <a:blip r:embed="rId4">
            <a:alphaModFix/>
          </a:blip>
          <a:stretch>
            <a:fillRect/>
          </a:stretch>
        </p:blipFill>
        <p:spPr>
          <a:xfrm>
            <a:off x="3047250" y="1056650"/>
            <a:ext cx="4572000" cy="3429000"/>
          </a:xfrm>
          <a:prstGeom prst="rect">
            <a:avLst/>
          </a:prstGeom>
          <a:noFill/>
          <a:ln>
            <a:noFill/>
          </a:ln>
          <a:effectLst>
            <a:outerShdw blurRad="242888" rotWithShape="0" algn="bl" dir="2820000" dist="152400">
              <a:srgbClr val="000000">
                <a:alpha val="50000"/>
              </a:srgbClr>
            </a:outerShdw>
          </a:effectLst>
        </p:spPr>
      </p:pic>
      <p:sp>
        <p:nvSpPr>
          <p:cNvPr id="91" name="Google Shape;91;p11"/>
          <p:cNvSpPr txBox="1"/>
          <p:nvPr/>
        </p:nvSpPr>
        <p:spPr>
          <a:xfrm>
            <a:off x="541000" y="924450"/>
            <a:ext cx="2035800" cy="158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rgbClr val="666666"/>
                </a:solidFill>
              </a:rPr>
              <a:t>Adding a Dahlstrom Profile to a New Door Family</a:t>
            </a:r>
            <a:endParaRPr>
              <a:solidFill>
                <a:srgbClr val="666666"/>
              </a:solidFill>
            </a:endParaRPr>
          </a:p>
          <a:p>
            <a:pPr indent="0" lvl="0" marL="0" rtl="0" algn="r">
              <a:spcBef>
                <a:spcPts val="0"/>
              </a:spcBef>
              <a:spcAft>
                <a:spcPts val="0"/>
              </a:spcAft>
              <a:buClr>
                <a:schemeClr val="dk1"/>
              </a:buClr>
              <a:buSzPts val="1100"/>
              <a:buFont typeface="Arial"/>
              <a:buNone/>
            </a:pPr>
            <a:r>
              <a:t/>
            </a:r>
            <a:endParaRPr sz="800">
              <a:solidFill>
                <a:srgbClr val="434343"/>
              </a:solidFill>
            </a:endParaRPr>
          </a:p>
          <a:p>
            <a:pPr indent="0" lvl="0" marL="0" rtl="0" algn="r">
              <a:spcBef>
                <a:spcPts val="0"/>
              </a:spcBef>
              <a:spcAft>
                <a:spcPts val="0"/>
              </a:spcAft>
              <a:buClr>
                <a:schemeClr val="dk1"/>
              </a:buClr>
              <a:buSzPts val="1100"/>
              <a:buFont typeface="Arial"/>
              <a:buNone/>
            </a:pPr>
            <a:r>
              <a:rPr lang="en" sz="800">
                <a:solidFill>
                  <a:srgbClr val="434343"/>
                </a:solidFill>
              </a:rPr>
              <a:t>Video overview on applying a Dahlstrom moulding profile in a new door family. </a:t>
            </a:r>
            <a:endParaRPr sz="800">
              <a:solidFill>
                <a:srgbClr val="434343"/>
              </a:solidFill>
            </a:endParaRPr>
          </a:p>
          <a:p>
            <a:pPr indent="0" lvl="0" marL="0" rtl="0" algn="r">
              <a:spcBef>
                <a:spcPts val="0"/>
              </a:spcBef>
              <a:spcAft>
                <a:spcPts val="0"/>
              </a:spcAft>
              <a:buNone/>
            </a:pPr>
            <a:r>
              <a:t/>
            </a:r>
            <a:endParaRPr>
              <a:solidFill>
                <a:srgbClr val="666666"/>
              </a:solidFill>
            </a:endParaRPr>
          </a:p>
          <a:p>
            <a:pPr indent="0" lvl="0" marL="0" rtl="0" algn="r">
              <a:spcBef>
                <a:spcPts val="0"/>
              </a:spcBef>
              <a:spcAft>
                <a:spcPts val="0"/>
              </a:spcAft>
              <a:buNone/>
            </a:pPr>
            <a:r>
              <a:t/>
            </a:r>
            <a:endParaRPr sz="8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